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850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75" r:id="rId8"/>
    <p:sldId id="272" r:id="rId9"/>
    <p:sldId id="273" r:id="rId10"/>
    <p:sldId id="274" r:id="rId11"/>
  </p:sldIdLst>
  <p:sldSz cx="12312650" cy="6858000"/>
  <p:notesSz cx="9144000" cy="6858000"/>
  <p:embeddedFontLst>
    <p:embeddedFont>
      <p:font typeface="Century Gothic" panose="020B0502020202020204" pitchFamily="34" charset="0"/>
      <p:regular r:id="rId13"/>
      <p:bold r:id="rId14"/>
      <p:italic r:id="rId15"/>
      <p:boldItalic r:id="rId16"/>
    </p:embeddedFont>
    <p:embeddedFont>
      <p:font typeface="Wingdings 3" panose="05040102010807070707" pitchFamily="18" charset="2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3878" userDrawn="1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j1DpNnvwEH1AVFRs1K/FThLBcI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60" autoAdjust="0"/>
  </p:normalViewPr>
  <p:slideViewPr>
    <p:cSldViewPr snapToGrid="0">
      <p:cViewPr varScale="1">
        <p:scale>
          <a:sx n="68" d="100"/>
          <a:sy n="68" d="100"/>
        </p:scale>
        <p:origin x="768" y="72"/>
      </p:cViewPr>
      <p:guideLst>
        <p:guide orient="horz" pos="2160"/>
        <p:guide pos="38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30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370093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43235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9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2659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8764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4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642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5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7796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9637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0915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6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0766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3759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8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9061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4836" y="2514601"/>
            <a:ext cx="9003624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14836" y="4777380"/>
            <a:ext cx="9003624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761917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075" y="4529541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28182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35" y="609600"/>
            <a:ext cx="9003624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4835" y="4354046"/>
            <a:ext cx="9003624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/>
              <a:pPr/>
              <a:t>November 7,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230" y="31781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075" y="3244140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71395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8152" y="609600"/>
            <a:ext cx="8476991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307421" y="3505200"/>
            <a:ext cx="761113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4835" y="4354046"/>
            <a:ext cx="9003624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/>
              <a:pPr/>
              <a:t>November 7,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230" y="31781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075" y="3244140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92071" y="648005"/>
            <a:ext cx="615633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24842" y="2905306"/>
            <a:ext cx="615633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892571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36" y="2438401"/>
            <a:ext cx="900362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14836" y="5181600"/>
            <a:ext cx="900362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/>
              <a:pPr/>
              <a:t>November 7,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230" y="491172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075" y="4983088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69390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78152" y="609600"/>
            <a:ext cx="8476991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614835" y="4343400"/>
            <a:ext cx="900362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14836" y="5181600"/>
            <a:ext cx="900362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/>
              <a:pPr/>
              <a:t>November 7,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230" y="491172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075" y="4983088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92071" y="648005"/>
            <a:ext cx="615633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224842" y="2905306"/>
            <a:ext cx="615633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765979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35" y="627407"/>
            <a:ext cx="900362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614835" y="4343400"/>
            <a:ext cx="900362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14836" y="5181600"/>
            <a:ext cx="900362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/>
              <a:pPr/>
              <a:t>November 7,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230" y="491172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075" y="4983088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98379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06788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86792" y="627406"/>
            <a:ext cx="2229447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14835" y="627406"/>
            <a:ext cx="6541095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67612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8584" y="624110"/>
            <a:ext cx="8999876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4835" y="2133600"/>
            <a:ext cx="900362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ru-RU" smtClean="0"/>
              <a:pPr algn="ctr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939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35" y="2058750"/>
            <a:ext cx="9003624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4835" y="3530129"/>
            <a:ext cx="9003624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230" y="31781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075" y="3244140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46960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14835" y="2133600"/>
            <a:ext cx="4356553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61906" y="2126222"/>
            <a:ext cx="4356553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075" y="787783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5701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8461" y="1972703"/>
            <a:ext cx="403224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14835" y="2548966"/>
            <a:ext cx="4385870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80914" y="1969475"/>
            <a:ext cx="403857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37880" y="2545738"/>
            <a:ext cx="4381609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075" y="787783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00269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59219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5251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35" y="446088"/>
            <a:ext cx="3539886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5584" y="446089"/>
            <a:ext cx="523287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14835" y="1598613"/>
            <a:ext cx="3539886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76097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36" y="4800600"/>
            <a:ext cx="900362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14835" y="634965"/>
            <a:ext cx="900362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14836" y="5367338"/>
            <a:ext cx="900362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230" y="491172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075" y="4983088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0989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79734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491" y="157"/>
            <a:ext cx="2379995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469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8583" y="624110"/>
            <a:ext cx="8999876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4835" y="2133600"/>
            <a:ext cx="900362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64150" y="6130437"/>
            <a:ext cx="1157626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November 7,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14835" y="6135809"/>
            <a:ext cx="769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7075" y="787783"/>
            <a:ext cx="787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70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63" r:id="rId13"/>
    <p:sldLayoutId id="2147483864" r:id="rId14"/>
    <p:sldLayoutId id="2147483865" r:id="rId15"/>
    <p:sldLayoutId id="214748386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"/>
          <p:cNvSpPr txBox="1">
            <a:spLocks noGrp="1"/>
          </p:cNvSpPr>
          <p:nvPr>
            <p:ph type="ctrTitle"/>
          </p:nvPr>
        </p:nvSpPr>
        <p:spPr>
          <a:xfrm>
            <a:off x="2551870" y="378270"/>
            <a:ext cx="7390580" cy="133948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b" anchorCtr="0">
            <a:noAutofit/>
          </a:bodyPr>
          <a:lstStyle/>
          <a:p>
            <a:pPr algn="ctr"/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РЕСПУБЛИКАСЫНЫҢ БІЛІМ ЖӘНЕ ҒЫЛЫМ МИНИСТРЛІГІ</a:t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ӘЛ-ФАРАБИ АТЫНДАҒЫ ҚАЗАҚ ҰЛТТЫҚ УНИВЕРСИТЕТІ                                                                                                           БИОЛОГИЯ ЖӘНЕ БИОТЕХНОЛОГИЯ ФАКУЛЬТЕТІ</a:t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БОТАНИКА ЖӘНЕ АГРОЭКОЛОГИЯ КАФЕДРАСЫ</a:t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endParaRPr lang="kk-KZ" sz="1600" dirty="0">
              <a:solidFill>
                <a:prstClr val="black">
                  <a:lumMod val="95000"/>
                  <a:lumOff val="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Google Shape;135;p1"/>
          <p:cNvSpPr txBox="1">
            <a:spLocks noGrp="1"/>
          </p:cNvSpPr>
          <p:nvPr>
            <p:ph type="subTitle" idx="1"/>
          </p:nvPr>
        </p:nvSpPr>
        <p:spPr>
          <a:xfrm>
            <a:off x="6865034" y="4984666"/>
            <a:ext cx="4600135" cy="107735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>
              <a:buSzPts val="2000"/>
            </a:pP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ДӘРІСКЕР: Биология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ғылымның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кандидаты, профессор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Аметов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Абибулла</a:t>
            </a:r>
            <a:endParaRPr lang="ru-RU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7" name="Google Shape;13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42450" y="115855"/>
            <a:ext cx="2150814" cy="2003473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"/>
          <p:cNvSpPr/>
          <p:nvPr/>
        </p:nvSpPr>
        <p:spPr>
          <a:xfrm>
            <a:off x="2887984" y="2843238"/>
            <a:ext cx="7522107" cy="64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30" tIns="46152" rIns="92330" bIns="46152" anchor="t" anchorCtr="0">
            <a:spAutoFit/>
          </a:bodyPr>
          <a:lstStyle/>
          <a:p>
            <a:pPr algn="ctr"/>
            <a:r>
              <a:rPr lang="ru-RU" sz="1800" b="1" dirty="0">
                <a:latin typeface="Times New Roman" panose="02020603050405020304" pitchFamily="18" charset="0"/>
                <a:cs typeface="Times New Roman" pitchFamily="18" charset="0"/>
              </a:rPr>
              <a:t>ТАҚЫРЫБЫ</a:t>
            </a:r>
            <a:r>
              <a:rPr lang="ru-RU" sz="1800" dirty="0"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өсімдіктеріне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шолу</a:t>
            </a:r>
            <a:endParaRPr lang="ru-RU" sz="18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47855" y="1939028"/>
            <a:ext cx="19119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Дәріс 5</a:t>
            </a:r>
          </a:p>
        </p:txBody>
      </p:sp>
      <p:pic>
        <p:nvPicPr>
          <p:cNvPr id="8" name="Google Shape;136;p1"/>
          <p:cNvPicPr preferRelativeResize="0"/>
          <p:nvPr/>
        </p:nvPicPr>
        <p:blipFill rotWithShape="1">
          <a:blip r:embed="rId4">
            <a:alphaModFix/>
          </a:blip>
          <a:srcRect l="6661" t="-4746" r="-6661" b="27079"/>
          <a:stretch/>
        </p:blipFill>
        <p:spPr>
          <a:xfrm>
            <a:off x="801726" y="154651"/>
            <a:ext cx="1750144" cy="18480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9"/>
          <p:cNvSpPr txBox="1">
            <a:spLocks noGrp="1"/>
          </p:cNvSpPr>
          <p:nvPr>
            <p:ph type="title"/>
          </p:nvPr>
        </p:nvSpPr>
        <p:spPr>
          <a:xfrm>
            <a:off x="2412971" y="104878"/>
            <a:ext cx="7394078" cy="56580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ru-RU" sz="4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Назарларыңызға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рахмет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3" name="Google Shape;253;p19"/>
          <p:cNvSpPr txBox="1">
            <a:spLocks noGrp="1"/>
          </p:cNvSpPr>
          <p:nvPr>
            <p:ph idx="1"/>
          </p:nvPr>
        </p:nvSpPr>
        <p:spPr>
          <a:xfrm rot="10800000" flipH="1">
            <a:off x="2000806" y="7831023"/>
            <a:ext cx="7695406" cy="21816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 fontScale="25000" lnSpcReduction="20000"/>
          </a:bodyPr>
          <a:lstStyle/>
          <a:p>
            <a:pPr indent="-163848">
              <a:spcBef>
                <a:spcPts val="0"/>
              </a:spcBef>
              <a:spcAft>
                <a:spcPts val="1212"/>
              </a:spcAft>
              <a:buSzPct val="16923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"/>
          <p:cNvSpPr txBox="1">
            <a:spLocks noGrp="1"/>
          </p:cNvSpPr>
          <p:nvPr>
            <p:ph type="title"/>
          </p:nvPr>
        </p:nvSpPr>
        <p:spPr>
          <a:xfrm>
            <a:off x="2024336" y="2574609"/>
            <a:ext cx="8884288" cy="56240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ts val="2400"/>
            </a:pPr>
            <a:r>
              <a:rPr lang="ru-RU" sz="1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Дәрістің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жоспары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0" name="Google Shape;150;p3"/>
          <p:cNvSpPr txBox="1">
            <a:spLocks noGrp="1"/>
          </p:cNvSpPr>
          <p:nvPr>
            <p:ph idx="1"/>
          </p:nvPr>
        </p:nvSpPr>
        <p:spPr>
          <a:xfrm>
            <a:off x="2082018" y="3094891"/>
            <a:ext cx="8768925" cy="251653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1.Қазақстанның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табиғи-географиялық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2.Тұзды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аймақтардағы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жамылғысының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3.Эндемдік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4.Реликті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5.Тұзды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тетіктері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6.Эндемдік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7.Қорытынды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82018" y="901150"/>
            <a:ext cx="27572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Дәрістің</a:t>
            </a:r>
            <a:r>
              <a:rPr lang="ru-RU" sz="18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мақсаты</a:t>
            </a:r>
            <a:r>
              <a:rPr lang="ru-RU" sz="18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05300" y="1374280"/>
            <a:ext cx="90033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432" algn="just">
              <a:spcAft>
                <a:spcPts val="1212"/>
              </a:spcAft>
              <a:buSzPts val="2400"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таралған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жамылғысының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осы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аймақтарға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тетіктерін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қорғаудағы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4"/>
          <p:cNvSpPr txBox="1">
            <a:spLocks noGrp="1"/>
          </p:cNvSpPr>
          <p:nvPr>
            <p:ph type="title"/>
          </p:nvPr>
        </p:nvSpPr>
        <p:spPr>
          <a:xfrm>
            <a:off x="1981487" y="818074"/>
            <a:ext cx="8999876" cy="81377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kk-KZ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endParaRPr lang="el-GR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6" name="Google Shape;156;p4"/>
          <p:cNvSpPr txBox="1">
            <a:spLocks noGrp="1"/>
          </p:cNvSpPr>
          <p:nvPr>
            <p:ph idx="1"/>
          </p:nvPr>
        </p:nvSpPr>
        <p:spPr>
          <a:xfrm>
            <a:off x="1838767" y="1434905"/>
            <a:ext cx="9003625" cy="413059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Autofit/>
          </a:bodyPr>
          <a:lstStyle/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табиғи-географиялық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айтарлықтай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белдеулер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шөлейт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дала,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орманды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сортаң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бейімделгіштік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галофиттер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флора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эволюция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флорада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(тек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өңірде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дәуірлерден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биогеографиялық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дәрістің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"/>
          <p:cNvSpPr txBox="1">
            <a:spLocks noGrp="1"/>
          </p:cNvSpPr>
          <p:nvPr>
            <p:ph type="title"/>
          </p:nvPr>
        </p:nvSpPr>
        <p:spPr>
          <a:xfrm>
            <a:off x="1656387" y="709671"/>
            <a:ext cx="8999876" cy="6752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аймақтарының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табиғи-географиялық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</a:t>
            </a:r>
            <a:endParaRPr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2" name="Google Shape;162;p5"/>
          <p:cNvSpPr txBox="1">
            <a:spLocks noGrp="1"/>
          </p:cNvSpPr>
          <p:nvPr>
            <p:ph idx="1"/>
          </p:nvPr>
        </p:nvSpPr>
        <p:spPr>
          <a:xfrm>
            <a:off x="1454343" y="1316158"/>
            <a:ext cx="5551368" cy="312680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Autofit/>
          </a:bodyPr>
          <a:lstStyle/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60–65%-ы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шөлейт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ландшафттардан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сортаң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Каспий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ойпаты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Арал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Сырдарияның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Бетпақдала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Мойынқұм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Балқаш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Алакөл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ойпаты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Қорғалжын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қазаншұңқыры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өңірлердің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климаты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континенталды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ыстық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құрғақ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жауын-шашын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100–250 мм, 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натрий, магний, кальций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тұздары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тұзға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құрғақшылыққа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5432" indent="0" algn="just">
              <a:spcBef>
                <a:spcPts val="0"/>
              </a:spcBef>
              <a:buSzPts val="2200"/>
              <a:buNone/>
            </a:pPr>
            <a:endParaRPr lang="kk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5432" indent="0" algn="just">
              <a:spcBef>
                <a:spcPts val="0"/>
              </a:spcBef>
              <a:buSzPts val="2200"/>
              <a:buNone/>
            </a:pPr>
            <a:endParaRPr lang="kk-K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432" indent="0" algn="just">
              <a:spcBef>
                <a:spcPts val="0"/>
              </a:spcBef>
              <a:buSzPts val="2200"/>
              <a:buNone/>
            </a:pPr>
            <a:endParaRPr lang="kk-K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432" indent="0" algn="just">
              <a:spcBef>
                <a:spcPts val="0"/>
              </a:spcBef>
              <a:buSzPts val="2200"/>
              <a:buNone/>
            </a:pPr>
            <a:endParaRPr lang="kk-K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432" indent="0" algn="just">
              <a:spcBef>
                <a:spcPts val="0"/>
              </a:spcBef>
              <a:buSzPts val="2200"/>
              <a:buNone/>
            </a:pPr>
            <a:endParaRPr lang="kk-K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432" indent="0" algn="just">
              <a:spcBef>
                <a:spcPts val="0"/>
              </a:spcBef>
              <a:buSzPts val="2200"/>
              <a:buNone/>
            </a:pPr>
            <a:r>
              <a:rPr lang="kk-K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endParaRPr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Қазақстанның өсімдік жамылғысы картасы: смотрите и скачивайте изображения —  Яндекс Картин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437" y="1561514"/>
            <a:ext cx="4067175" cy="414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6"/>
          <p:cNvSpPr txBox="1">
            <a:spLocks noGrp="1"/>
          </p:cNvSpPr>
          <p:nvPr>
            <p:ph idx="1"/>
          </p:nvPr>
        </p:nvSpPr>
        <p:spPr>
          <a:xfrm>
            <a:off x="1901696" y="323557"/>
            <a:ext cx="10309061" cy="555673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 marL="115432" indent="0" algn="ctr">
              <a:lnSpc>
                <a:spcPct val="120000"/>
              </a:lnSpc>
              <a:spcBef>
                <a:spcPts val="0"/>
              </a:spcBef>
              <a:buSzPts val="2200"/>
              <a:buNone/>
            </a:pPr>
            <a:r>
              <a:rPr lang="ru-RU" sz="19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аймақтардағы</a:t>
            </a: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жамылғысының</a:t>
            </a: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endParaRPr lang="ru-RU" sz="1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экожүйелерге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аз,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галофиттер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бейімделген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Chenopodiaceae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қызылқұмқылдар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басым.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Anabasis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Salsola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Kalidium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Climacoptera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Halocnemum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туыстар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Asteraceae, Brassicaceae,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Tamaricaceae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тұқымдастарының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таралған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Галофит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сіңіріп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суды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ұлпаларында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құрғақшылыққа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төтеп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тұздану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тепе-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5432" indent="0">
              <a:lnSpc>
                <a:spcPct val="120000"/>
              </a:lnSpc>
              <a:spcBef>
                <a:spcPts val="0"/>
              </a:spcBef>
              <a:buSzPts val="2200"/>
              <a:buNone/>
            </a:pPr>
            <a:endParaRPr lang="ru-RU" sz="1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Protecting Kazakhstan's grasslands steppes in face of future uncertainty -  Altyn Dala Conservation Initiativ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4208" y="3545057"/>
            <a:ext cx="5050301" cy="3024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"/>
          <p:cNvSpPr txBox="1">
            <a:spLocks noGrp="1"/>
          </p:cNvSpPr>
          <p:nvPr>
            <p:ph type="title"/>
          </p:nvPr>
        </p:nvSpPr>
        <p:spPr>
          <a:xfrm>
            <a:off x="509856" y="0"/>
            <a:ext cx="11802794" cy="88626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Google Shape;174;p7"/>
          <p:cNvSpPr txBox="1">
            <a:spLocks noGrp="1"/>
          </p:cNvSpPr>
          <p:nvPr>
            <p:ph idx="1"/>
          </p:nvPr>
        </p:nvSpPr>
        <p:spPr>
          <a:xfrm>
            <a:off x="1255551" y="618979"/>
            <a:ext cx="5159317" cy="555334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механизмдері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көпқырлы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мыналар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бездер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вакуольде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суды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етженді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суккулентті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жапырақтар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жапырақтар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кутикуланың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терең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жан-жақты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таралған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тамыр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вегетациялық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ылғал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үлгеруі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шөл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тіршілігін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қалуына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4" name="Picture 2" descr="Frontiers | Plant growth, salt removal capacity, and forage nutritive value  of the annual euhalophyte Suaeda salsa irrigated with saline wa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189" y="1187025"/>
            <a:ext cx="4534265" cy="441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6"/>
          <p:cNvSpPr txBox="1">
            <a:spLocks noGrp="1"/>
          </p:cNvSpPr>
          <p:nvPr>
            <p:ph type="title"/>
          </p:nvPr>
        </p:nvSpPr>
        <p:spPr>
          <a:xfrm>
            <a:off x="1656387" y="307246"/>
            <a:ext cx="8999876" cy="52933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ru-RU" sz="1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" name="Google Shape;235;p16"/>
          <p:cNvSpPr txBox="1">
            <a:spLocks noGrp="1"/>
          </p:cNvSpPr>
          <p:nvPr>
            <p:ph idx="1"/>
          </p:nvPr>
        </p:nvSpPr>
        <p:spPr>
          <a:xfrm>
            <a:off x="1871003" y="836580"/>
            <a:ext cx="9256542" cy="590468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еліміздің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ландшафттарының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тіршілік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дәрежесі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сипатқа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эволюциялық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климаттың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өзгеруіне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тұздануына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шөлдену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процестеріне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бейімделудің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үлгісі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флорасындағы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үлесі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 осы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аумақта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өседі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экожүйелердің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тұрақтылығын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Anabasis salsa</a:t>
            </a: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Salsola </a:t>
            </a:r>
            <a:r>
              <a:rPr lang="en-US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arbuscula</a:t>
            </a: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Climacoptera</a:t>
            </a:r>
            <a:r>
              <a:rPr lang="en-US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crassa</a:t>
            </a: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сортаң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тұрақтандырады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эрозиясын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бәсеңдетеді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экожүйенің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шөлге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айналуына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бермейді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табиғатының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геологиялық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тарихынан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хабар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Nitraria</a:t>
            </a:r>
            <a:r>
              <a:rPr lang="en-US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schoberi</a:t>
            </a: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Halostachys</a:t>
            </a:r>
            <a:r>
              <a:rPr lang="en-US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belangeriana</a:t>
            </a: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Populus </a:t>
            </a:r>
            <a:r>
              <a:rPr lang="en-US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pruinosa</a:t>
            </a: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Tamarix</a:t>
            </a:r>
            <a:r>
              <a:rPr lang="en-US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ramosissima</a:t>
            </a: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тараған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флораның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қалдықтары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шөл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сақталып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болашақтағы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климаттық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өзгерістерге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тұзды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аймақтарының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флорасын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әртүрлілікті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шарасы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тепе-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келтірудің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деградациясына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күрестің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ресурстарды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пайдаланудың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тұрақтандырып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қоймай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шөл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шөл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аймақтарында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жүйелердің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тіршілігін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5432" indent="0" algn="just">
              <a:spcBef>
                <a:spcPts val="0"/>
              </a:spcBef>
              <a:spcAft>
                <a:spcPts val="1212"/>
              </a:spcAft>
              <a:buSzPts val="2200"/>
              <a:buNone/>
            </a:pP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5432" indent="0" algn="just">
              <a:spcBef>
                <a:spcPts val="0"/>
              </a:spcBef>
              <a:spcAft>
                <a:spcPts val="1212"/>
              </a:spcAft>
              <a:buSzPts val="2200"/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984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7"/>
          <p:cNvSpPr txBox="1">
            <a:spLocks noGrp="1"/>
          </p:cNvSpPr>
          <p:nvPr>
            <p:ph idx="1"/>
          </p:nvPr>
        </p:nvSpPr>
        <p:spPr>
          <a:xfrm>
            <a:off x="1945388" y="679536"/>
            <a:ext cx="7695406" cy="605547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 marL="115432" indent="0" algn="ctr">
              <a:spcBef>
                <a:spcPts val="0"/>
              </a:spcBef>
              <a:buSzPts val="2200"/>
              <a:buNone/>
            </a:pP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Пысықтау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сұрақтар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1.Тарбағатай тау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жотасы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географиялық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тұрғыданқай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аймақта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2.Тарбағатай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флорасындағы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эндемдік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түрлергеқандай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3.Тарбағатай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пиязы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Allium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tarbagataicum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қандайэкологиялық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өседі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4.Тарбағатай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қызғалдағы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Tulipa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tarbagataica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қайбелдеулерде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5.Реликті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өсімдіктердің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табиғи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тарихимаңызы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6.Тарбағатайдағы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түрлерге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мысалкелтіріңіз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7.Эндемдік пен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өсімдіктердіңайырмашылығы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8.Тарбағатай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флорасында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өсімдіктерҚазақстанның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кітабына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енгізілген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9.Тарбағатай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табиғи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қорығыныңфлораны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қорғаудағы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маңызы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10.Эндемдік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өсімдіктердің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жойылыпкету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себептері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ctr">
              <a:spcBef>
                <a:spcPts val="0"/>
              </a:spcBef>
              <a:buSzPts val="2200"/>
              <a:buNone/>
            </a:pPr>
            <a:endParaRPr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8"/>
          <p:cNvSpPr txBox="1">
            <a:spLocks noGrp="1"/>
          </p:cNvSpPr>
          <p:nvPr>
            <p:ph idx="1"/>
          </p:nvPr>
        </p:nvSpPr>
        <p:spPr>
          <a:xfrm>
            <a:off x="1899619" y="532176"/>
            <a:ext cx="7695406" cy="579364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 fontScale="92500" lnSpcReduction="10000"/>
          </a:bodyPr>
          <a:lstStyle/>
          <a:p>
            <a:pPr marL="115432" indent="0" algn="ctr">
              <a:spcBef>
                <a:spcPts val="0"/>
              </a:spcBef>
              <a:buSzPts val="3200"/>
              <a:buNone/>
            </a:pP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Пайдаланған әдебиеттер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5432" indent="0" algn="ctr">
              <a:spcBef>
                <a:spcPts val="0"/>
              </a:spcBef>
              <a:buSzPts val="3200"/>
              <a:buNone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1.Қазақстан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флорасы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14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томдық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Алматы: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баспасы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2012–2020.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2.Қазақстанның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кітабы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3-басылым. – Алматы: «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Атамұра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2021.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3.Жаңабаев Қ.,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Тұяқбаев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Б.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өсімдіктерінің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экологиясы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географиясы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Алматы: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2018.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4.Байтенов М.С.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флорасының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систематикасы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Алматы: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2005.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5.Мұқанов Б.М.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табиғаты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Алматы: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ҚазҰУ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баспасы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2017.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6.Есенова Г. 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Галофит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Қожа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Ахмет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Ясауи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ХҚТУ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баспасы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2019.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Flora of Kazakhstan (eFlora.kz) – https://eflora.kz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en-US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Zonn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I.S., </a:t>
            </a:r>
            <a:r>
              <a:rPr lang="en-US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Kostianoy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A.G. </a:t>
            </a:r>
            <a:r>
              <a:rPr lang="en-US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Caspian Sea Encyclopedia.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Springer, 2010.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Walter, H., </a:t>
            </a:r>
            <a:r>
              <a:rPr lang="en-US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Breckle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S.W. </a:t>
            </a:r>
            <a:r>
              <a:rPr lang="en-US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Ecology of Tropical and Subtropical Vegetation.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Stuttgart: Fischer Verlag, 1989.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en-US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Baitenov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M.S. </a:t>
            </a:r>
            <a:r>
              <a:rPr lang="en-US" sz="19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Flora of Kazakhstan and its ecological structure.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Almaty, 2001.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426</TotalTime>
  <Words>1011</Words>
  <Application>Microsoft Office PowerPoint</Application>
  <PresentationFormat>Произвольный</PresentationFormat>
  <Paragraphs>71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Century Gothic</vt:lpstr>
      <vt:lpstr>Wingdings 3</vt:lpstr>
      <vt:lpstr>Times New Roman</vt:lpstr>
      <vt:lpstr>Arial</vt:lpstr>
      <vt:lpstr>Легкий дым</vt:lpstr>
      <vt:lpstr>             ҚАЗАҚСТАН РЕСПУБЛИКАСЫНЫҢ БІЛІМ ЖӘНЕ ҒЫЛЫМ МИНИСТРЛІГІ ӘЛ-ФАРАБИ АТЫНДАҒЫ ҚАЗАҚ ҰЛТТЫҚ УНИВЕРСИТЕТІ                                                                                                           БИОЛОГИЯ ЖӘНЕ БИОТЕХНОЛОГИЯ ФАКУЛЬТЕТІ БОТАНИКА ЖӘНЕ АГРОЭКОЛОГИЯ КАФЕДРАСЫ </vt:lpstr>
      <vt:lpstr>Дәрістің жоспары: </vt:lpstr>
      <vt:lpstr>Кіріспе</vt:lpstr>
      <vt:lpstr>Қазақстанның тұзды аймақтарының табиғи-географиялық сипаттамасы</vt:lpstr>
      <vt:lpstr>Презентация PowerPoint</vt:lpstr>
      <vt:lpstr>Тұзды ортаға бейімделу </vt:lpstr>
      <vt:lpstr>Қорытынды</vt:lpstr>
      <vt:lpstr>Презентация PowerPoint</vt:lpstr>
      <vt:lpstr>Презентация PowerPoint</vt:lpstr>
      <vt:lpstr>Назарларыңызға рахмет!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ҚАЗАҚ ҰЛТТЫҚ УНИВЕРСИТЕТІ БИОЛОГИЯ ЖӘНЕ БИОТЕХНОЛОГИЯ ФАКУЛЬТЕТІ БОТАНИКА ЖӘНЕ АГРОЭКОЛОГИЯ КАФЕДРАСЫ</dc:title>
  <dc:creator>Наурыз</dc:creator>
  <cp:lastModifiedBy>Admin</cp:lastModifiedBy>
  <cp:revision>43</cp:revision>
  <dcterms:created xsi:type="dcterms:W3CDTF">2025-11-01T12:34:28Z</dcterms:created>
  <dcterms:modified xsi:type="dcterms:W3CDTF">2025-11-07T14:11:05Z</dcterms:modified>
</cp:coreProperties>
</file>